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4"/>
  </p:notesMasterIdLst>
  <p:handoutMasterIdLst>
    <p:handoutMasterId r:id="rId25"/>
  </p:handoutMasterIdLst>
  <p:sldIdLst>
    <p:sldId id="257" r:id="rId3"/>
    <p:sldId id="280" r:id="rId4"/>
    <p:sldId id="287" r:id="rId5"/>
    <p:sldId id="290" r:id="rId6"/>
    <p:sldId id="262" r:id="rId7"/>
    <p:sldId id="259" r:id="rId8"/>
    <p:sldId id="263" r:id="rId9"/>
    <p:sldId id="267" r:id="rId10"/>
    <p:sldId id="283" r:id="rId11"/>
    <p:sldId id="266" r:id="rId12"/>
    <p:sldId id="292" r:id="rId13"/>
    <p:sldId id="273" r:id="rId14"/>
    <p:sldId id="269" r:id="rId15"/>
    <p:sldId id="288" r:id="rId16"/>
    <p:sldId id="289" r:id="rId17"/>
    <p:sldId id="264" r:id="rId18"/>
    <p:sldId id="268" r:id="rId19"/>
    <p:sldId id="282" r:id="rId20"/>
    <p:sldId id="285" r:id="rId21"/>
    <p:sldId id="277" r:id="rId22"/>
    <p:sldId id="279" r:id="rId23"/>
  </p:sldIdLst>
  <p:sldSz cx="9144000" cy="6858000" type="letter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DC1F26"/>
    <a:srgbClr val="004990"/>
    <a:srgbClr val="FFDE2F"/>
    <a:srgbClr val="8BC751"/>
    <a:srgbClr val="F79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662" autoAdjust="0"/>
  </p:normalViewPr>
  <p:slideViewPr>
    <p:cSldViewPr snapToGrid="0">
      <p:cViewPr varScale="1">
        <p:scale>
          <a:sx n="106" d="100"/>
          <a:sy n="106" d="100"/>
        </p:scale>
        <p:origin x="166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43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6643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43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643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46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61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Other: URA, Affirmative Marketing, Conflict of Interest (Davis Bacon and Match do not apply)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79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projects must be developed pursuant to the jurisdiction’s respective Consolidated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68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1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funding can be allocated until WCDA signs a contract with HUD regarding any federal</a:t>
            </a:r>
            <a:r>
              <a:rPr lang="en-US" baseline="0" dirty="0" smtClean="0"/>
              <a:t> funding.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45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4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32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38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2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94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59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Operating expense funds only apply when</a:t>
            </a:r>
            <a:r>
              <a:rPr lang="en-US" baseline="0" dirty="0" smtClean="0"/>
              <a:t> coupled with a rental project funded with HTF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50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0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Maximum could be the same</a:t>
            </a:r>
            <a:r>
              <a:rPr lang="en-US" baseline="0" dirty="0" smtClean="0"/>
              <a:t> as the HOME program</a:t>
            </a:r>
          </a:p>
          <a:p>
            <a:r>
              <a:rPr lang="en-US" baseline="0" dirty="0" smtClean="0"/>
              <a:t>Have to be reasonable and based on actual costs of developing non-luxury housing in the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31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3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7720" y="0"/>
            <a:ext cx="9141714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9" y="3537160"/>
              <a:ext cx="5487565" cy="196717"/>
              <a:chOff x="1524000" y="4379128"/>
              <a:chExt cx="5487565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340041" y="3563087"/>
                <a:ext cx="196717" cy="1828800"/>
              </a:xfrm>
              <a:prstGeom prst="rect">
                <a:avLst/>
              </a:prstGeom>
              <a:solidFill>
                <a:srgbClr val="F79433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4169634" y="3563087"/>
                <a:ext cx="196717" cy="1828800"/>
              </a:xfrm>
              <a:prstGeom prst="rect">
                <a:avLst/>
              </a:prstGeom>
              <a:solidFill>
                <a:srgbClr val="004990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5998806" y="3563087"/>
                <a:ext cx="196717" cy="1828800"/>
              </a:xfrm>
              <a:prstGeom prst="rect">
                <a:avLst/>
              </a:prstGeom>
              <a:solidFill>
                <a:srgbClr val="8BC75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56115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12610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pPr/>
              <a:t>8/4/2016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 descr="Slate bar"/>
          <p:cNvSpPr>
            <a:spLocks noChangeArrowheads="1"/>
          </p:cNvSpPr>
          <p:nvPr userDrawn="1"/>
        </p:nvSpPr>
        <p:spPr bwMode="auto">
          <a:xfrm rot="16200000" flipH="1">
            <a:off x="5832738" y="2947740"/>
            <a:ext cx="196717" cy="1371600"/>
          </a:xfrm>
          <a:prstGeom prst="rect">
            <a:avLst/>
          </a:prstGeom>
          <a:solidFill>
            <a:srgbClr val="FFDE2F"/>
          </a:solidFill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  <a:ex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5" name="Rectangle 14" descr="Slate bar"/>
          <p:cNvSpPr>
            <a:spLocks noChangeArrowheads="1"/>
          </p:cNvSpPr>
          <p:nvPr userDrawn="1"/>
        </p:nvSpPr>
        <p:spPr bwMode="auto">
          <a:xfrm rot="16200000" flipH="1">
            <a:off x="7201722" y="2945761"/>
            <a:ext cx="196717" cy="1371600"/>
          </a:xfrm>
          <a:prstGeom prst="rect">
            <a:avLst/>
          </a:prstGeom>
          <a:solidFill>
            <a:srgbClr val="DC1F26"/>
          </a:solidFill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  <a:ex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pic>
        <p:nvPicPr>
          <p:cNvPr id="22" name="Picture 21" descr="WCDA Logo - Color - JPE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53807" y="5328138"/>
            <a:ext cx="2047838" cy="138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pPr/>
              <a:t>8/4/2016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pPr/>
              <a:t>8/4/2016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pPr/>
              <a:t>8/4/2016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pPr/>
              <a:t>8/4/2016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pPr/>
              <a:t>8/4/2016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pPr/>
              <a:t>8/4/2016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pPr/>
              <a:t>8/4/2016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pPr/>
              <a:t>8/4/2016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pPr/>
              <a:t>8/4/2016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pPr/>
              <a:t>8/4/2016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9141714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366"/>
                <a:ext cx="571473" cy="4114503"/>
                <a:chOff x="6048440" y="-935961"/>
                <a:chExt cx="196717" cy="5486004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721243"/>
                  <a:ext cx="196717" cy="1828800"/>
                </a:xfrm>
                <a:prstGeom prst="rect">
                  <a:avLst/>
                </a:prstGeom>
                <a:solidFill>
                  <a:srgbClr val="8BC75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891945"/>
                  <a:ext cx="196717" cy="1828798"/>
                </a:xfrm>
                <a:prstGeom prst="rect">
                  <a:avLst/>
                </a:prstGeom>
                <a:solidFill>
                  <a:srgbClr val="004990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5961"/>
                  <a:ext cx="196717" cy="1828798"/>
                </a:xfrm>
                <a:prstGeom prst="rect">
                  <a:avLst/>
                </a:prstGeom>
                <a:solidFill>
                  <a:srgbClr val="F79433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366"/>
                <a:ext cx="147692" cy="4114503"/>
                <a:chOff x="6048440" y="-935961"/>
                <a:chExt cx="196717" cy="5486004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721243"/>
                  <a:ext cx="196717" cy="1828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BC751">
                        <a:tint val="66000"/>
                        <a:satMod val="160000"/>
                      </a:srgbClr>
                    </a:gs>
                    <a:gs pos="50000">
                      <a:srgbClr val="8BC751">
                        <a:tint val="44500"/>
                        <a:satMod val="160000"/>
                      </a:srgbClr>
                    </a:gs>
                    <a:gs pos="100000">
                      <a:srgbClr val="8BC751">
                        <a:tint val="23500"/>
                        <a:satMod val="160000"/>
                      </a:srgbClr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891945"/>
                  <a:ext cx="196717" cy="182879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4990">
                        <a:tint val="66000"/>
                        <a:satMod val="160000"/>
                      </a:srgbClr>
                    </a:gs>
                    <a:gs pos="50000">
                      <a:srgbClr val="004990">
                        <a:tint val="44500"/>
                        <a:satMod val="160000"/>
                      </a:srgbClr>
                    </a:gs>
                    <a:gs pos="100000">
                      <a:srgbClr val="004990">
                        <a:tint val="23500"/>
                        <a:satMod val="160000"/>
                      </a:srgbClr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5961"/>
                  <a:ext cx="196717" cy="182879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79433">
                        <a:tint val="66000"/>
                        <a:satMod val="160000"/>
                      </a:srgbClr>
                    </a:gs>
                    <a:gs pos="50000">
                      <a:srgbClr val="F79433">
                        <a:tint val="44500"/>
                        <a:satMod val="160000"/>
                      </a:srgbClr>
                    </a:gs>
                    <a:gs pos="100000">
                      <a:srgbClr val="F79433">
                        <a:tint val="23500"/>
                        <a:satMod val="160000"/>
                      </a:srgbClr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18" descr="Gold bar"/>
          <p:cNvSpPr>
            <a:spLocks noChangeArrowheads="1"/>
          </p:cNvSpPr>
          <p:nvPr userDrawn="1"/>
        </p:nvSpPr>
        <p:spPr bwMode="auto">
          <a:xfrm rot="10800000" flipH="1">
            <a:off x="1" y="4116476"/>
            <a:ext cx="428605" cy="1371600"/>
          </a:xfrm>
          <a:prstGeom prst="rect">
            <a:avLst/>
          </a:prstGeom>
          <a:solidFill>
            <a:srgbClr val="FFDE2F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20" name="Rectangle 19" descr="Gold bar"/>
          <p:cNvSpPr>
            <a:spLocks noChangeArrowheads="1"/>
          </p:cNvSpPr>
          <p:nvPr userDrawn="1"/>
        </p:nvSpPr>
        <p:spPr bwMode="auto">
          <a:xfrm rot="10800000" flipH="1">
            <a:off x="426550" y="4116476"/>
            <a:ext cx="110769" cy="1371600"/>
          </a:xfrm>
          <a:prstGeom prst="rect">
            <a:avLst/>
          </a:prstGeom>
          <a:gradFill flip="none" rotWithShape="1">
            <a:gsLst>
              <a:gs pos="0">
                <a:srgbClr val="FFDE2F">
                  <a:tint val="66000"/>
                  <a:satMod val="160000"/>
                </a:srgbClr>
              </a:gs>
              <a:gs pos="50000">
                <a:srgbClr val="FFDE2F">
                  <a:tint val="44500"/>
                  <a:satMod val="160000"/>
                </a:srgbClr>
              </a:gs>
              <a:gs pos="100000">
                <a:srgbClr val="FFDE2F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0" algn="ctr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21" name="Rectangle 20" descr="Gold bar"/>
          <p:cNvSpPr>
            <a:spLocks noChangeArrowheads="1"/>
          </p:cNvSpPr>
          <p:nvPr userDrawn="1"/>
        </p:nvSpPr>
        <p:spPr bwMode="auto">
          <a:xfrm rot="10800000" flipH="1">
            <a:off x="1" y="5484050"/>
            <a:ext cx="428605" cy="1371600"/>
          </a:xfrm>
          <a:prstGeom prst="rect">
            <a:avLst/>
          </a:prstGeom>
          <a:solidFill>
            <a:srgbClr val="DC1F2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22" name="Rectangle 21" descr="Gold bar"/>
          <p:cNvSpPr>
            <a:spLocks noChangeArrowheads="1"/>
          </p:cNvSpPr>
          <p:nvPr userDrawn="1"/>
        </p:nvSpPr>
        <p:spPr bwMode="auto">
          <a:xfrm rot="10800000" flipH="1">
            <a:off x="426550" y="5484050"/>
            <a:ext cx="110769" cy="1371600"/>
          </a:xfrm>
          <a:prstGeom prst="rect">
            <a:avLst/>
          </a:prstGeom>
          <a:gradFill flip="none" rotWithShape="1">
            <a:gsLst>
              <a:gs pos="0">
                <a:srgbClr val="DC1F26">
                  <a:tint val="66000"/>
                  <a:satMod val="160000"/>
                </a:srgbClr>
              </a:gs>
              <a:gs pos="50000">
                <a:srgbClr val="DC1F26">
                  <a:tint val="44500"/>
                  <a:satMod val="160000"/>
                </a:srgbClr>
              </a:gs>
              <a:gs pos="100000">
                <a:srgbClr val="DC1F26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0" algn="ctr"/>
            <a:endParaRPr lang="en-US" sz="2400">
              <a:latin typeface="Times New Roman" panose="02020603050405020304" pitchFamily="18" charset="0"/>
            </a:endParaRPr>
          </a:p>
        </p:txBody>
      </p:sp>
      <p:pic>
        <p:nvPicPr>
          <p:cNvPr id="23" name="Picture 22" descr="WCDA Logo - Color - JPEG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28763" y="5732875"/>
            <a:ext cx="1384961" cy="939218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638299" y="6433779"/>
            <a:ext cx="671076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300" b="0" dirty="0" smtClean="0">
                <a:solidFill>
                  <a:srgbClr val="004990"/>
                </a:solidFill>
              </a:rPr>
              <a:t>Wyoming Community Development Authority • Financing Affordable Housing in Wyoming</a:t>
            </a:r>
            <a:endParaRPr lang="en-US" sz="1300" b="0" dirty="0">
              <a:solidFill>
                <a:srgbClr val="004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Wyoming Community Development Authority</a:t>
            </a:r>
            <a:endParaRPr lang="en-US" sz="17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National Housing Trust Fund (NHTF)</a:t>
            </a:r>
            <a:br>
              <a:rPr lang="en-US" sz="3200" dirty="0"/>
            </a:br>
            <a:r>
              <a:rPr lang="en-US" sz="3200" dirty="0"/>
              <a:t>Public Hearing August 4, 2016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Interest-bearing loans</a:t>
            </a:r>
          </a:p>
          <a:p>
            <a:r>
              <a:rPr lang="en-US" dirty="0" smtClean="0"/>
              <a:t>Non-interest bearing loans</a:t>
            </a:r>
          </a:p>
          <a:p>
            <a:r>
              <a:rPr lang="en-US" dirty="0" smtClean="0"/>
              <a:t>Interest subsidies that leverage other monies</a:t>
            </a:r>
          </a:p>
          <a:p>
            <a:r>
              <a:rPr lang="en-US" dirty="0" smtClean="0"/>
              <a:t>Deferred payment loans</a:t>
            </a:r>
          </a:p>
          <a:p>
            <a:r>
              <a:rPr lang="en-US" dirty="0" smtClean="0"/>
              <a:t>Forgivable loans</a:t>
            </a:r>
          </a:p>
          <a:p>
            <a:r>
              <a:rPr lang="en-US" dirty="0" smtClean="0"/>
              <a:t>Alternative forms must be approved by HUD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Eligible forms of Subsidy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dirty="0" smtClean="0"/>
              <a:t>When combining NHTF funds with HOME funds, deferred and/or forgivable loans may be considered.  Please contact WCDA for consideration prior to finalizing your application.  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Except in the first year after project completion, no further NHTF funds can be used during the affordability period of the project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Eligible forms of Subsidy (cont.)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1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Rents are strictly controlled</a:t>
            </a:r>
          </a:p>
          <a:p>
            <a:r>
              <a:rPr lang="en-US" dirty="0" smtClean="0"/>
              <a:t>Tenants must meet income requirements</a:t>
            </a:r>
          </a:p>
          <a:p>
            <a:pPr lvl="1"/>
            <a:r>
              <a:rPr lang="en-US" dirty="0"/>
              <a:t>100% of the </a:t>
            </a:r>
            <a:r>
              <a:rPr lang="en-US" dirty="0" smtClean="0"/>
              <a:t>NHTF </a:t>
            </a:r>
            <a:r>
              <a:rPr lang="en-US" dirty="0"/>
              <a:t>funds must assist extremely low income households with annual gross incomes at or below 30% of area median income (AMI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Both rent and income restrictions are long term (minimum of 30 years)  </a:t>
            </a:r>
          </a:p>
          <a:p>
            <a:r>
              <a:rPr lang="en-US" dirty="0" smtClean="0"/>
              <a:t>Single or Multiple Sites</a:t>
            </a:r>
          </a:p>
          <a:p>
            <a:r>
              <a:rPr lang="en-US" dirty="0" smtClean="0"/>
              <a:t>Public or Private ownership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Additional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8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Property Standards</a:t>
            </a:r>
          </a:p>
          <a:p>
            <a:pPr lvl="1"/>
            <a:r>
              <a:rPr lang="en-US" dirty="0" smtClean="0"/>
              <a:t>Environmental Review</a:t>
            </a:r>
          </a:p>
          <a:p>
            <a:pPr marL="228600" lvl="1"/>
            <a:r>
              <a:rPr lang="en-US" sz="2800" dirty="0" smtClean="0"/>
              <a:t>Fair Housing Laws Apply</a:t>
            </a:r>
          </a:p>
          <a:p>
            <a:pPr marL="228600" lvl="1"/>
            <a:r>
              <a:rPr lang="en-US" sz="2800" dirty="0" smtClean="0"/>
              <a:t>Employment and Contracting</a:t>
            </a:r>
          </a:p>
          <a:p>
            <a:pPr marL="685800" lvl="2"/>
            <a:r>
              <a:rPr lang="en-US" dirty="0" smtClean="0"/>
              <a:t>Davis-Bacon requirements do not apply</a:t>
            </a:r>
          </a:p>
          <a:p>
            <a:pPr marL="228600" lvl="1"/>
            <a:r>
              <a:rPr lang="en-US" sz="2800" dirty="0" smtClean="0"/>
              <a:t>Site and Neighborhood Standards</a:t>
            </a:r>
          </a:p>
          <a:p>
            <a:pPr marL="228600" lvl="1"/>
            <a:r>
              <a:rPr lang="en-US" sz="2800" dirty="0" smtClean="0"/>
              <a:t>Lead-based paint</a:t>
            </a:r>
          </a:p>
          <a:p>
            <a:pPr marL="228600" lvl="1"/>
            <a:r>
              <a:rPr lang="en-US" sz="2800" dirty="0" smtClean="0"/>
              <a:t>Other cross-cutting regulations</a:t>
            </a:r>
            <a:endParaRPr lang="en-US" sz="28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Additional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Housing must meet all applicable local codes, rehabilitation standards, ordinances, and zoning ordinances at the time of completion.</a:t>
            </a:r>
          </a:p>
          <a:p>
            <a:r>
              <a:rPr lang="en-US" dirty="0" smtClean="0"/>
              <a:t>In the absence of local codes the project must meet the International Residential Code or International Building Code</a:t>
            </a:r>
          </a:p>
          <a:p>
            <a:r>
              <a:rPr lang="en-US" dirty="0" smtClean="0"/>
              <a:t>NHTF is not currently subject to 24CFR Part 58 but HUD is required to comply with the National Environmental Protection Act, so they are working on guidance.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Property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5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developed in full compliance with:</a:t>
            </a:r>
          </a:p>
          <a:p>
            <a:pPr lvl="1"/>
            <a:r>
              <a:rPr lang="en-US" dirty="0" smtClean="0"/>
              <a:t>Civil Rights Act of 1964</a:t>
            </a:r>
          </a:p>
          <a:p>
            <a:pPr lvl="1"/>
            <a:r>
              <a:rPr lang="en-US" dirty="0" smtClean="0"/>
              <a:t>Fair Housing Act </a:t>
            </a:r>
          </a:p>
          <a:p>
            <a:pPr lvl="1"/>
            <a:r>
              <a:rPr lang="en-US" dirty="0" smtClean="0"/>
              <a:t>HUD regulations that promote greater choice of housing opportunities</a:t>
            </a:r>
          </a:p>
          <a:p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Projects will be evaluated to insure that the site is in a suitable location and meets HUD’s site and neighborhood standards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Site and Neighborhood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6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Incorporated Cities and Towns</a:t>
            </a:r>
          </a:p>
          <a:p>
            <a:r>
              <a:rPr lang="en-US" dirty="0" smtClean="0"/>
              <a:t>Community Housing Development Organizations (CHDO)  - No CHDO set-aside</a:t>
            </a:r>
          </a:p>
          <a:p>
            <a:r>
              <a:rPr lang="en-US" dirty="0" smtClean="0"/>
              <a:t>Counties</a:t>
            </a:r>
          </a:p>
          <a:p>
            <a:r>
              <a:rPr lang="en-US" dirty="0" smtClean="0"/>
              <a:t>Non-Profit Developers</a:t>
            </a:r>
          </a:p>
          <a:p>
            <a:r>
              <a:rPr lang="en-US" dirty="0" smtClean="0"/>
              <a:t>For Profit Developers</a:t>
            </a:r>
          </a:p>
          <a:p>
            <a:r>
              <a:rPr lang="en-US" dirty="0" smtClean="0"/>
              <a:t>Public Housing Authorities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Eligible Applicants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assessment of Developer Capacity is required.  This includes:</a:t>
            </a:r>
          </a:p>
          <a:p>
            <a:pPr lvl="1"/>
            <a:r>
              <a:rPr lang="en-US" dirty="0" smtClean="0"/>
              <a:t>Experience and capacity to develop the project</a:t>
            </a:r>
          </a:p>
          <a:p>
            <a:pPr lvl="1"/>
            <a:r>
              <a:rPr lang="en-US" dirty="0" smtClean="0"/>
              <a:t>Financial Resources sufficient to carry out the project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Developer 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timelines to commit and </a:t>
            </a:r>
            <a:r>
              <a:rPr lang="en-US" dirty="0" smtClean="0"/>
              <a:t>spend </a:t>
            </a:r>
            <a:r>
              <a:rPr lang="en-US" dirty="0"/>
              <a:t>funds </a:t>
            </a:r>
            <a:endParaRPr lang="en-US" dirty="0" smtClean="0"/>
          </a:p>
          <a:p>
            <a:endParaRPr lang="en-US" dirty="0"/>
          </a:p>
          <a:p>
            <a:pPr lvl="2"/>
            <a:r>
              <a:rPr lang="en-US" sz="2400" dirty="0" smtClean="0"/>
              <a:t>24 </a:t>
            </a:r>
            <a:r>
              <a:rPr lang="en-US" sz="2400" dirty="0"/>
              <a:t>months to enter into written agreements with Owner/Developer to reserve </a:t>
            </a:r>
            <a:r>
              <a:rPr lang="en-US" sz="2400" dirty="0" smtClean="0"/>
              <a:t>NHTF </a:t>
            </a:r>
            <a:r>
              <a:rPr lang="en-US" sz="2400" dirty="0"/>
              <a:t>funds</a:t>
            </a:r>
          </a:p>
          <a:p>
            <a:pPr lvl="2"/>
            <a:r>
              <a:rPr lang="en-US" sz="2400" dirty="0"/>
              <a:t>24 </a:t>
            </a:r>
            <a:r>
              <a:rPr lang="en-US" sz="2400" dirty="0" smtClean="0"/>
              <a:t>months </a:t>
            </a:r>
            <a:r>
              <a:rPr lang="en-US" sz="2400" dirty="0"/>
              <a:t>to commit funds into HUD’s </a:t>
            </a:r>
            <a:r>
              <a:rPr lang="en-US" sz="2400" dirty="0" smtClean="0"/>
              <a:t>NHTF </a:t>
            </a:r>
            <a:r>
              <a:rPr lang="en-US" sz="2400" dirty="0"/>
              <a:t>system</a:t>
            </a:r>
          </a:p>
          <a:p>
            <a:pPr lvl="2"/>
            <a:r>
              <a:rPr lang="en-US" sz="2400" dirty="0" smtClean="0"/>
              <a:t>5 </a:t>
            </a:r>
            <a:r>
              <a:rPr lang="en-US" sz="2400" dirty="0"/>
              <a:t>years to actually s</a:t>
            </a:r>
            <a:r>
              <a:rPr lang="en-US" sz="2400" dirty="0" smtClean="0"/>
              <a:t>pend </a:t>
            </a:r>
            <a:r>
              <a:rPr lang="en-US" sz="2400" dirty="0"/>
              <a:t>the funds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NHTF Time Frames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9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17785"/>
            <a:ext cx="7886700" cy="4559178"/>
          </a:xfrm>
        </p:spPr>
        <p:txBody>
          <a:bodyPr>
            <a:normAutofit/>
          </a:bodyPr>
          <a:lstStyle/>
          <a:p>
            <a:r>
              <a:rPr lang="en-US" dirty="0" smtClean="0"/>
              <a:t>Minimum 30 year Affordability Period</a:t>
            </a:r>
          </a:p>
          <a:p>
            <a:r>
              <a:rPr lang="en-US" dirty="0" smtClean="0"/>
              <a:t>All beneficiaries must be income qualified</a:t>
            </a:r>
          </a:p>
          <a:p>
            <a:r>
              <a:rPr lang="en-US" dirty="0" smtClean="0"/>
              <a:t>Rents must be no more than the 30% HUD maximum (updated annually)</a:t>
            </a:r>
          </a:p>
          <a:p>
            <a:r>
              <a:rPr lang="en-US" dirty="0" smtClean="0"/>
              <a:t>Rental households must be re-certified annually</a:t>
            </a:r>
          </a:p>
          <a:p>
            <a:r>
              <a:rPr lang="en-US" dirty="0" smtClean="0"/>
              <a:t>All Fair Housing Laws apply</a:t>
            </a:r>
          </a:p>
          <a:p>
            <a:r>
              <a:rPr lang="en-US" dirty="0" smtClean="0"/>
              <a:t>On-site inspection will be done per HUD requirements</a:t>
            </a:r>
          </a:p>
          <a:p>
            <a:r>
              <a:rPr lang="en-US" dirty="0" smtClean="0"/>
              <a:t>Ongoing Financial Over-sight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05336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Compliance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56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77108"/>
            <a:ext cx="7886700" cy="4699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Resources have been allocated to the State of Wyoming which allow WCDA to provide funding for: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Increasing and preserving the supply of rental housing for extremely low </a:t>
            </a:r>
            <a:r>
              <a:rPr lang="en-US" dirty="0"/>
              <a:t>income (</a:t>
            </a:r>
            <a:r>
              <a:rPr lang="en-US" dirty="0" smtClean="0"/>
              <a:t>ELI) households with incomes between 0 and 30% of area median income, including homeless families.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065087"/>
          </a:xfrm>
        </p:spPr>
        <p:txBody>
          <a:bodyPr/>
          <a:lstStyle/>
          <a:p>
            <a:pPr algn="ctr"/>
            <a:r>
              <a:rPr lang="en-US" dirty="0" smtClean="0"/>
              <a:t>Program Funding &amp;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Applications are accepted typically once a year, however, depending on available funding a second round may be scheduled</a:t>
            </a:r>
          </a:p>
          <a:p>
            <a:r>
              <a:rPr lang="en-US" dirty="0" smtClean="0"/>
              <a:t>Typically the application period opens January 1</a:t>
            </a:r>
            <a:r>
              <a:rPr lang="en-US" baseline="30000" dirty="0" smtClean="0"/>
              <a:t>st</a:t>
            </a:r>
            <a:r>
              <a:rPr lang="en-US" dirty="0" smtClean="0"/>
              <a:t> with a deadline for submission of the last working day in January</a:t>
            </a:r>
          </a:p>
          <a:p>
            <a:r>
              <a:rPr lang="en-US" dirty="0" smtClean="0"/>
              <a:t>Applications and the Affordable Housing Allocation Plan will be available on WCDA website</a:t>
            </a:r>
          </a:p>
          <a:p>
            <a:r>
              <a:rPr lang="en-US" dirty="0" smtClean="0"/>
              <a:t>Projects are evaluated based on scoring criteria outlined in the Allocation Plan with a minimum score required for funding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Allocation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National Housing Trust Fund (NHTF) – 24 CFR Part 93</a:t>
            </a:r>
          </a:p>
          <a:p>
            <a:pPr marL="0" indent="0">
              <a:buNone/>
            </a:pPr>
            <a:r>
              <a:rPr lang="en-US" sz="1600" dirty="0" smtClean="0"/>
              <a:t>	Wyoming Affordable Housing Allocation  Plan (www.wyomingcda.com)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u="sng" dirty="0" smtClean="0"/>
              <a:t>Contact</a:t>
            </a:r>
            <a:endParaRPr lang="en-US" sz="1600" u="sng" dirty="0"/>
          </a:p>
          <a:p>
            <a:pPr marL="0" indent="0">
              <a:buNone/>
            </a:pPr>
            <a:r>
              <a:rPr lang="en-US" sz="1600" dirty="0"/>
              <a:t>	Edie Phillips, Federal Programs </a:t>
            </a:r>
            <a:r>
              <a:rPr lang="en-US" sz="1600" dirty="0" smtClean="0"/>
              <a:t>Officer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phillips@wyomingcda.com	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 smtClean="0"/>
              <a:t>Lesli</a:t>
            </a:r>
            <a:r>
              <a:rPr lang="en-US" sz="1600" dirty="0" smtClean="0"/>
              <a:t> Wright, Deputy Executive Director </a:t>
            </a:r>
            <a:r>
              <a:rPr lang="en-US" sz="1600" dirty="0"/>
              <a:t>of </a:t>
            </a:r>
            <a:r>
              <a:rPr lang="en-US" sz="1600" dirty="0" smtClean="0"/>
              <a:t>WCDA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wright@wyomingcda.com</a:t>
            </a:r>
            <a:endParaRPr lang="en-US" sz="1600" dirty="0"/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Wyoming Community Development Authority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155 N. Beech Street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Casper, WY 82601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(307) 265-0603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wyomingcda.com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Public Hearing held on June 9, 2016 to outline the NHTF and open a 30 day comment period.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Comments/Questions received include the following: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900" dirty="0" smtClean="0"/>
              <a:t>Do not allow NHTF proceeds to be used for homeownership because tax, insurance, and maintenance costs could cause undue burdens to low income homeowners. </a:t>
            </a:r>
          </a:p>
          <a:p>
            <a:r>
              <a:rPr lang="en-US" sz="2900" dirty="0" smtClean="0"/>
              <a:t>Would rental increases differ from other WCDA programs?</a:t>
            </a:r>
          </a:p>
          <a:p>
            <a:r>
              <a:rPr lang="en-US" sz="2900" dirty="0" smtClean="0"/>
              <a:t>Would increased rental income levels over the 30% qualification mark be handled differently than other WCDA programs?</a:t>
            </a:r>
          </a:p>
          <a:p>
            <a:r>
              <a:rPr lang="en-US" sz="2900" dirty="0" smtClean="0"/>
              <a:t>Would NHTF be administered by WCDA similar to the HOME program?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Public Comments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Comments/Questions continued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tax credit, HOME and NHTF proceeds be piggybacked together?</a:t>
            </a:r>
          </a:p>
          <a:p>
            <a:r>
              <a:rPr lang="en-US" dirty="0" smtClean="0"/>
              <a:t>A concern was voiced that the 30% NHTF units will be the hardest to qualify &amp; keep qualified.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Will grants be available to existing ELI homeowners for repairs?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No, funds </a:t>
            </a:r>
            <a:r>
              <a:rPr lang="en-US" smtClean="0">
                <a:solidFill>
                  <a:srgbClr val="FF0000"/>
                </a:solidFill>
              </a:rPr>
              <a:t>will </a:t>
            </a:r>
            <a:r>
              <a:rPr lang="en-US" smtClean="0">
                <a:solidFill>
                  <a:srgbClr val="FF0000"/>
                </a:solidFill>
              </a:rPr>
              <a:t>not be </a:t>
            </a:r>
            <a:r>
              <a:rPr lang="en-US" dirty="0" smtClean="0">
                <a:solidFill>
                  <a:srgbClr val="FF0000"/>
                </a:solidFill>
              </a:rPr>
              <a:t>used for homeowner repairs</a:t>
            </a:r>
          </a:p>
          <a:p>
            <a:r>
              <a:rPr lang="en-US" dirty="0" smtClean="0"/>
              <a:t>Will NHTF compliance be consistent and comparable to other WCDA programs to help managers comply with regulations?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Public Comments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WCDA is designated to administer and allocate the funds for the State of Wyoming.  </a:t>
            </a:r>
            <a:r>
              <a:rPr lang="en-US" dirty="0"/>
              <a:t> </a:t>
            </a:r>
            <a:r>
              <a:rPr lang="en-US" dirty="0" smtClean="0"/>
              <a:t>Funds will be allocated the following activities: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$   300,000 - 10% will be used for </a:t>
            </a:r>
            <a:r>
              <a:rPr lang="en-US" u="sng" dirty="0" smtClean="0"/>
              <a:t>Administration</a:t>
            </a:r>
          </a:p>
          <a:p>
            <a:r>
              <a:rPr lang="en-US" dirty="0" smtClean="0"/>
              <a:t>$2,700,000 - 90% will be used for </a:t>
            </a:r>
            <a:r>
              <a:rPr lang="en-US" u="sng" dirty="0"/>
              <a:t>R</a:t>
            </a:r>
            <a:r>
              <a:rPr lang="en-US" u="sng" dirty="0" smtClean="0"/>
              <a:t>ental Housing </a:t>
            </a:r>
            <a:r>
              <a:rPr lang="en-US" dirty="0" smtClean="0"/>
              <a:t>		</a:t>
            </a:r>
            <a:r>
              <a:rPr lang="en-US" smtClean="0"/>
              <a:t>                                            </a:t>
            </a:r>
            <a:r>
              <a:rPr lang="en-US" u="sng" dirty="0" smtClean="0"/>
              <a:t>Activities</a:t>
            </a:r>
          </a:p>
          <a:p>
            <a:pPr lvl="1"/>
            <a:r>
              <a:rPr lang="en-US" dirty="0" smtClean="0"/>
              <a:t>There will be a Small Rural Project Set-Aside to   encourage geographic distribution of the funds.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NHTF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Rental Housing</a:t>
            </a:r>
          </a:p>
          <a:p>
            <a:pPr lvl="1"/>
            <a:r>
              <a:rPr lang="en-US" sz="2800" smtClean="0"/>
              <a:t>New Construction</a:t>
            </a:r>
          </a:p>
          <a:p>
            <a:pPr lvl="1"/>
            <a:r>
              <a:rPr lang="en-US" sz="2800" smtClean="0"/>
              <a:t>Acquisition and/or rehabilitation</a:t>
            </a:r>
          </a:p>
          <a:p>
            <a:pPr lvl="1"/>
            <a:r>
              <a:rPr lang="en-US" sz="2800" smtClean="0"/>
              <a:t>Rehabilitation</a:t>
            </a:r>
          </a:p>
          <a:p>
            <a:pPr lvl="2"/>
            <a:r>
              <a:rPr lang="en-US" sz="2800" smtClean="0"/>
              <a:t>Minimum of $30,000 cost per unit</a:t>
            </a:r>
          </a:p>
          <a:p>
            <a:pPr lvl="2"/>
            <a:r>
              <a:rPr lang="en-US" sz="2800" smtClean="0"/>
              <a:t>Capital Needs Assessment</a:t>
            </a:r>
          </a:p>
          <a:p>
            <a:pPr lvl="2"/>
            <a:r>
              <a:rPr lang="en-US" sz="2800" smtClean="0"/>
              <a:t>Conversion</a:t>
            </a:r>
          </a:p>
          <a:p>
            <a:pPr lvl="2"/>
            <a:r>
              <a:rPr lang="en-US" sz="2800" smtClean="0"/>
              <a:t>Reconstruction</a:t>
            </a:r>
          </a:p>
          <a:p>
            <a:pPr marL="914400" lvl="2" indent="0">
              <a:buNone/>
            </a:pPr>
            <a:endParaRPr lang="en-US" sz="1400" smtClean="0"/>
          </a:p>
          <a:p>
            <a:pPr marL="914400" lvl="2" indent="0">
              <a:buNone/>
            </a:pPr>
            <a:endParaRPr lang="en-US" sz="1400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NHTF Rental Activities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70892"/>
            <a:ext cx="7530612" cy="4606071"/>
          </a:xfrm>
        </p:spPr>
        <p:txBody>
          <a:bodyPr>
            <a:normAutofit/>
          </a:bodyPr>
          <a:lstStyle/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Land Acquisition Costs</a:t>
            </a:r>
          </a:p>
          <a:p>
            <a:r>
              <a:rPr lang="en-US" dirty="0" smtClean="0"/>
              <a:t>Development Hard Costs</a:t>
            </a:r>
          </a:p>
          <a:p>
            <a:r>
              <a:rPr lang="en-US" dirty="0" smtClean="0"/>
              <a:t>Demolition Costs (only as a part of a 	rehabilitation project)</a:t>
            </a:r>
          </a:p>
          <a:p>
            <a:r>
              <a:rPr lang="en-US" dirty="0" smtClean="0"/>
              <a:t>Site Improvements</a:t>
            </a:r>
          </a:p>
          <a:p>
            <a:r>
              <a:rPr lang="en-US" dirty="0" smtClean="0"/>
              <a:t>Related soft costs</a:t>
            </a:r>
          </a:p>
          <a:p>
            <a:r>
              <a:rPr lang="en-US" dirty="0" smtClean="0"/>
              <a:t>Refinancing Costs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NHTF Eligible Project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17785"/>
            <a:ext cx="7886700" cy="4559178"/>
          </a:xfrm>
        </p:spPr>
        <p:txBody>
          <a:bodyPr/>
          <a:lstStyle/>
          <a:p>
            <a:r>
              <a:rPr lang="en-US" dirty="0" smtClean="0"/>
              <a:t>The value or purchase price of the property purchased is restricted </a:t>
            </a:r>
          </a:p>
          <a:p>
            <a:r>
              <a:rPr lang="en-US" dirty="0" smtClean="0"/>
              <a:t>A market assessment is required to determine need and market demand for projects</a:t>
            </a:r>
          </a:p>
          <a:p>
            <a:r>
              <a:rPr lang="en-US" dirty="0" smtClean="0"/>
              <a:t>Underwriting of the project is required</a:t>
            </a:r>
          </a:p>
          <a:p>
            <a:r>
              <a:rPr lang="en-US" dirty="0" smtClean="0"/>
              <a:t>Rehabilitation</a:t>
            </a:r>
          </a:p>
          <a:p>
            <a:pPr lvl="1"/>
            <a:r>
              <a:rPr lang="en-US" dirty="0" smtClean="0"/>
              <a:t>Capital Needs Assessment performed by an unrelated third party</a:t>
            </a:r>
          </a:p>
          <a:p>
            <a:pPr lvl="1"/>
            <a:r>
              <a:rPr lang="en-US" dirty="0" smtClean="0"/>
              <a:t>Review of owner’s management practices</a:t>
            </a:r>
          </a:p>
          <a:p>
            <a:pPr lvl="1"/>
            <a:r>
              <a:rPr lang="en-US" dirty="0" smtClean="0"/>
              <a:t>Uniform Relocation Act does apply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Amount </a:t>
            </a:r>
            <a:r>
              <a:rPr lang="en-US" dirty="0"/>
              <a:t>of Subsidy</a:t>
            </a:r>
          </a:p>
        </p:txBody>
      </p:sp>
    </p:spTree>
    <p:extLst>
      <p:ext uri="{BB962C8B-B14F-4D97-AF65-F5344CB8AC3E}">
        <p14:creationId xmlns:p14="http://schemas.microsoft.com/office/powerpoint/2010/main" val="137282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Minimum and Maximum per unit subsidy is determined by WCDA annually and is included in the </a:t>
            </a:r>
            <a:r>
              <a:rPr lang="en-US" u="sng" dirty="0"/>
              <a:t>Affordable Housing Allocation Plan</a:t>
            </a:r>
          </a:p>
          <a:p>
            <a:pPr marL="0" indent="0" algn="ctr">
              <a:buNone/>
            </a:pPr>
            <a:r>
              <a:rPr lang="en-US" dirty="0" smtClean="0"/>
              <a:t>Maximum per Unit Subsidy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Amount of Subsidy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328844"/>
              </p:ext>
            </p:extLst>
          </p:nvPr>
        </p:nvGraphicFramePr>
        <p:xfrm>
          <a:off x="3314700" y="3558011"/>
          <a:ext cx="2514600" cy="2360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457"/>
                <a:gridCol w="180519"/>
                <a:gridCol w="1168624"/>
              </a:tblGrid>
              <a:tr h="632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# Bedrooms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Per Unit Subsidy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$88,000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$101,000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$122,000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$158,000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$174,000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54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CDA">
      <a:majorFont>
        <a:latin typeface="Myriad Pro Light"/>
        <a:ea typeface=""/>
        <a:cs typeface=""/>
      </a:majorFont>
      <a:minorFont>
        <a:latin typeface="Myriad Pro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TS103460540</Template>
  <TotalTime>0</TotalTime>
  <Words>1046</Words>
  <Application>Microsoft Office PowerPoint</Application>
  <PresentationFormat>Letter Paper (8.5x11 in)</PresentationFormat>
  <Paragraphs>195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Century Gothic</vt:lpstr>
      <vt:lpstr>Corbel</vt:lpstr>
      <vt:lpstr>Myriad Pro</vt:lpstr>
      <vt:lpstr>Myriad Pro Light</vt:lpstr>
      <vt:lpstr>Times New Roman</vt:lpstr>
      <vt:lpstr>Wingdings</vt:lpstr>
      <vt:lpstr>TS103460540</vt:lpstr>
      <vt:lpstr>National Housing Trust Fund (NHTF) Public Hearing August 4, 2016  </vt:lpstr>
      <vt:lpstr>Program Funding &amp; Objectives</vt:lpstr>
      <vt:lpstr>Public Comments </vt:lpstr>
      <vt:lpstr>Public Comments </vt:lpstr>
      <vt:lpstr>NHTF Distribution</vt:lpstr>
      <vt:lpstr>NHTF Rental Activities</vt:lpstr>
      <vt:lpstr>NHTF Eligible Project Costs</vt:lpstr>
      <vt:lpstr>Amount of Subsidy</vt:lpstr>
      <vt:lpstr>Amount of Subsidy</vt:lpstr>
      <vt:lpstr>Eligible forms of Subsidy </vt:lpstr>
      <vt:lpstr>Eligible forms of Subsidy (cont.) </vt:lpstr>
      <vt:lpstr> Additional Considerations</vt:lpstr>
      <vt:lpstr>Additional Considerations</vt:lpstr>
      <vt:lpstr>Property Standards</vt:lpstr>
      <vt:lpstr>Site and Neighborhood Requirements</vt:lpstr>
      <vt:lpstr>Eligible Applicants </vt:lpstr>
      <vt:lpstr>Developer Capacity</vt:lpstr>
      <vt:lpstr>NHTF Time Frames</vt:lpstr>
      <vt:lpstr>Compliance</vt:lpstr>
      <vt:lpstr>Allocation Process</vt:lpstr>
      <vt:lpstr>Wyoming Community Development Authority  155 N. Beech Street Casper, WY 82601 (307) 265-0603 wyomingcda.com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2014-04-07T16:52:07Z</dcterms:created>
  <dcterms:modified xsi:type="dcterms:W3CDTF">2016-08-04T15:28:06Z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